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a:tcStyle>
        <a:tcBdr/>
        <a:fill>
          <a:solidFill>
            <a:srgbClr val="E7E3D2">
              <a:alpha val="50000"/>
            </a:srgbClr>
          </a:solidFill>
        </a:fill>
      </a:tcStyle>
    </a:band2H>
    <a:firstCol>
      <a:tcTxStyle b="off" i="off">
        <a:fontRef idx="minor">
          <a:srgbClr val="FFFFFF"/>
        </a:fontRef>
        <a:srgbClr val="FFFFFF"/>
      </a:tcTxStyle>
      <a:tcStyle>
        <a:tcBdr>
          <a:left>
            <a:ln w="3175" cap="flat">
              <a:solidFill>
                <a:srgbClr val="FDF6DA"/>
              </a:solidFill>
              <a:prstDash val="solid"/>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3175"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Ref idx="minor">
          <a:srgbClr val="606060"/>
        </a:fontRef>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Ref idx="minor">
          <a:srgbClr val="FFFFFF"/>
        </a:fontRef>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Ref idx="major">
          <a:srgbClr val="606060"/>
        </a:fontRef>
        <a:srgbClr val="606060"/>
      </a:tcTxStyle>
      <a:tcStyle>
        <a:tcBdr>
          <a:left>
            <a:ln w="12700" cap="flat">
              <a:noFill/>
              <a:miter lim="400000"/>
            </a:ln>
          </a:left>
          <a:right>
            <a:ln w="12700" cap="flat">
              <a:noFill/>
              <a:miter lim="400000"/>
            </a:ln>
          </a:right>
          <a:top>
            <a:ln w="3175" cap="flat">
              <a:solidFill>
                <a:srgbClr val="BDBBB3"/>
              </a:solidFill>
              <a:prstDash val="solid"/>
              <a:miter lim="400000"/>
            </a:ln>
          </a:top>
          <a:bottom>
            <a:ln w="3175" cap="flat">
              <a:solidFill>
                <a:srgbClr val="BDBBB3"/>
              </a:solidFill>
              <a:prstDash val="solid"/>
              <a:miter lim="400000"/>
            </a:ln>
          </a:bottom>
          <a:insideH>
            <a:ln w="3175"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ff" i="off">
        <a:fontRef idx="minor">
          <a:srgbClr val="606060"/>
        </a:fontRef>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ff" i="off">
        <a:fontRef idx="minor">
          <a:srgbClr val="606060"/>
        </a:fontRef>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a:tcStyle>
        <a:tcBdr/>
        <a:fill>
          <a:solidFill>
            <a:srgbClr val="FFFFFF"/>
          </a:solidFill>
        </a:fill>
      </a:tcStyle>
    </a:band2H>
    <a:firstCol>
      <a:tcTxStyle b="off" i="off">
        <a:fontRef idx="minor">
          <a:srgbClr val="606060"/>
        </a:fontRef>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8"/>
  </p:normalViewPr>
  <p:slideViewPr>
    <p:cSldViewPr snapToGrid="0" snapToObjects="1">
      <p:cViewPr varScale="1">
        <p:scale>
          <a:sx n="52" d="100"/>
          <a:sy n="52" d="100"/>
        </p:scale>
        <p:origin x="89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3" name="Line"/>
          <p:cNvSpPr/>
          <p:nvPr/>
        </p:nvSpPr>
        <p:spPr>
          <a:xfrm>
            <a:off x="952500" y="72898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Title Text"/>
          <p:cNvSpPr txBox="1">
            <a:spLocks noGrp="1"/>
          </p:cNvSpPr>
          <p:nvPr>
            <p:ph type="title"/>
          </p:nvPr>
        </p:nvSpPr>
        <p:spPr>
          <a:xfrm>
            <a:off x="952500" y="4229100"/>
            <a:ext cx="22479000" cy="2857500"/>
          </a:xfrm>
          <a:prstGeom prst="rect">
            <a:avLst/>
          </a:prstGeom>
        </p:spPr>
        <p:txBody>
          <a:bodyPr anchor="b"/>
          <a:lstStyle/>
          <a:p>
            <a:r>
              <a:t>Title Text</a:t>
            </a:r>
          </a:p>
        </p:txBody>
      </p:sp>
      <p:sp>
        <p:nvSpPr>
          <p:cNvPr id="15" name="Body Level One…"/>
          <p:cNvSpPr txBox="1">
            <a:spLocks noGrp="1"/>
          </p:cNvSpPr>
          <p:nvPr>
            <p:ph type="body" sz="quarter" idx="1"/>
          </p:nvPr>
        </p:nvSpPr>
        <p:spPr>
          <a:xfrm>
            <a:off x="952500" y="7823200"/>
            <a:ext cx="22479000" cy="11557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22898100" y="123190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9" name="–Johnny Appleseed"/>
          <p:cNvSpPr txBox="1">
            <a:spLocks noGrp="1"/>
          </p:cNvSpPr>
          <p:nvPr>
            <p:ph type="body" sz="quarter" idx="21"/>
          </p:nvPr>
        </p:nvSpPr>
        <p:spPr>
          <a:xfrm>
            <a:off x="952500" y="8318500"/>
            <a:ext cx="22479000" cy="711200"/>
          </a:xfrm>
          <a:prstGeom prst="rect">
            <a:avLst/>
          </a:prstGeom>
        </p:spPr>
        <p:txBody>
          <a:bodyPr anchor="t">
            <a:spAutoFit/>
          </a:bodyPr>
          <a:lstStyle>
            <a:lvl1pPr marL="0" indent="0" algn="ctr">
              <a:lnSpc>
                <a:spcPct val="140000"/>
              </a:lnSpc>
              <a:spcBef>
                <a:spcPts val="0"/>
              </a:spcBef>
              <a:buSzTx/>
              <a:buNone/>
              <a:defRPr sz="4200" i="1">
                <a:solidFill>
                  <a:srgbClr val="9D9D9D"/>
                </a:solidFill>
              </a:defRPr>
            </a:lvl1pPr>
          </a:lstStyle>
          <a:p>
            <a:r>
              <a:t>–Johnny Appleseed</a:t>
            </a:r>
          </a:p>
        </p:txBody>
      </p:sp>
      <p:sp>
        <p:nvSpPr>
          <p:cNvPr id="100" name="“Type a quote here.”"/>
          <p:cNvSpPr txBox="1">
            <a:spLocks noGrp="1"/>
          </p:cNvSpPr>
          <p:nvPr>
            <p:ph type="body" sz="quarter" idx="22"/>
          </p:nvPr>
        </p:nvSpPr>
        <p:spPr>
          <a:xfrm>
            <a:off x="2387600" y="6064448"/>
            <a:ext cx="19621500" cy="838201"/>
          </a:xfrm>
          <a:prstGeom prst="rect">
            <a:avLst/>
          </a:prstGeom>
        </p:spPr>
        <p:txBody>
          <a:bodyPr>
            <a:spAutoFit/>
          </a:bodyPr>
          <a:lstStyle>
            <a:lvl1pPr marL="0" indent="0" algn="ctr">
              <a:lnSpc>
                <a:spcPct val="120000"/>
              </a:lnSpc>
              <a:spcBef>
                <a:spcPts val="0"/>
              </a:spcBef>
              <a:buSzTx/>
              <a:buNone/>
              <a:defRPr sz="5000"/>
            </a:lvl1pPr>
          </a:lstStyle>
          <a:p>
            <a:r>
              <a:t>“Type a quote here.” </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8" name="Green and yellow boat on the shore across the water from the village of Ferragudo, Portugal at duskFishing boats at sea near village at dusk in the Algarve, south of Portugal."/>
          <p:cNvSpPr>
            <a:spLocks noGrp="1"/>
          </p:cNvSpPr>
          <p:nvPr>
            <p:ph type="pic" idx="21"/>
          </p:nvPr>
        </p:nvSpPr>
        <p:spPr>
          <a:xfrm>
            <a:off x="0" y="-876300"/>
            <a:ext cx="24384000" cy="16264467"/>
          </a:xfrm>
          <a:prstGeom prst="rect">
            <a:avLst/>
          </a:prstGeom>
        </p:spPr>
        <p:txBody>
          <a:bodyPr lIns="91439" tIns="45719" rIns="91439" bIns="45719" anchor="t">
            <a:noAutofit/>
          </a:bodyPr>
          <a:lstStyle/>
          <a:p>
            <a:endParaRP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Rock formations in the turquoise waters of the Algarve, Portugal"/>
          <p:cNvSpPr>
            <a:spLocks noGrp="1"/>
          </p:cNvSpPr>
          <p:nvPr>
            <p:ph type="pic" idx="21"/>
          </p:nvPr>
        </p:nvSpPr>
        <p:spPr>
          <a:xfrm>
            <a:off x="927100" y="-1765300"/>
            <a:ext cx="22529800" cy="15019865"/>
          </a:xfrm>
          <a:prstGeom prst="rect">
            <a:avLst/>
          </a:prstGeom>
          <a:ln w="9525">
            <a:round/>
          </a:ln>
        </p:spPr>
        <p:txBody>
          <a:bodyPr lIns="91439" tIns="45719" rIns="91439" bIns="45719" anchor="t">
            <a:noAutofit/>
          </a:bodyPr>
          <a:lstStyle/>
          <a:p>
            <a:endParaRPr/>
          </a:p>
        </p:txBody>
      </p:sp>
      <p:sp>
        <p:nvSpPr>
          <p:cNvPr id="24" name="Title Text"/>
          <p:cNvSpPr txBox="1">
            <a:spLocks noGrp="1"/>
          </p:cNvSpPr>
          <p:nvPr>
            <p:ph type="title"/>
          </p:nvPr>
        </p:nvSpPr>
        <p:spPr>
          <a:xfrm>
            <a:off x="952500" y="9982200"/>
            <a:ext cx="22479000" cy="1574800"/>
          </a:xfrm>
          <a:prstGeom prst="rect">
            <a:avLst/>
          </a:prstGeom>
        </p:spPr>
        <p:txBody>
          <a:bodyPr anchor="b"/>
          <a:lstStyle/>
          <a:p>
            <a:r>
              <a:t>Title Text</a:t>
            </a:r>
          </a:p>
        </p:txBody>
      </p:sp>
      <p:sp>
        <p:nvSpPr>
          <p:cNvPr id="25" name="Body Level One…"/>
          <p:cNvSpPr txBox="1">
            <a:spLocks noGrp="1"/>
          </p:cNvSpPr>
          <p:nvPr>
            <p:ph type="body" sz="quarter" idx="1"/>
          </p:nvPr>
        </p:nvSpPr>
        <p:spPr>
          <a:xfrm>
            <a:off x="952500" y="11620500"/>
            <a:ext cx="224790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3" name="Title Text"/>
          <p:cNvSpPr txBox="1">
            <a:spLocks noGrp="1"/>
          </p:cNvSpPr>
          <p:nvPr>
            <p:ph type="title"/>
          </p:nvPr>
        </p:nvSpPr>
        <p:spPr>
          <a:xfrm>
            <a:off x="952500" y="5435600"/>
            <a:ext cx="22479000" cy="2857500"/>
          </a:xfrm>
          <a:prstGeom prst="rect">
            <a:avLst/>
          </a:prstGeom>
        </p:spPr>
        <p:txBody>
          <a:body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Lighthouse in Portugal with coastal rock formations in the foreground overlooking the ocean at sunset "/>
          <p:cNvSpPr>
            <a:spLocks noGrp="1"/>
          </p:cNvSpPr>
          <p:nvPr>
            <p:ph type="pic" idx="21"/>
          </p:nvPr>
        </p:nvSpPr>
        <p:spPr>
          <a:xfrm>
            <a:off x="12623800" y="-1346200"/>
            <a:ext cx="10928468" cy="16319500"/>
          </a:xfrm>
          <a:prstGeom prst="rect">
            <a:avLst/>
          </a:prstGeom>
          <a:ln w="9525">
            <a:round/>
          </a:ln>
        </p:spPr>
        <p:txBody>
          <a:bodyPr lIns="91439" tIns="45719" rIns="91439" bIns="45719" anchor="t">
            <a:noAutofit/>
          </a:bodyPr>
          <a:lstStyle/>
          <a:p>
            <a:endParaRPr/>
          </a:p>
        </p:txBody>
      </p:sp>
      <p:sp>
        <p:nvSpPr>
          <p:cNvPr id="42" name="Title Text"/>
          <p:cNvSpPr txBox="1">
            <a:spLocks noGrp="1"/>
          </p:cNvSpPr>
          <p:nvPr>
            <p:ph type="title"/>
          </p:nvPr>
        </p:nvSpPr>
        <p:spPr>
          <a:xfrm>
            <a:off x="952500" y="3378200"/>
            <a:ext cx="10934700" cy="8534400"/>
          </a:xfrm>
          <a:prstGeom prst="rect">
            <a:avLst/>
          </a:prstGeom>
        </p:spPr>
        <p:txBody>
          <a:bodyPr anchor="t"/>
          <a:lstStyle/>
          <a:p>
            <a:r>
              <a:t>Title Text</a:t>
            </a:r>
          </a:p>
        </p:txBody>
      </p:sp>
      <p:sp>
        <p:nvSpPr>
          <p:cNvPr id="43" name="Body Level One…"/>
          <p:cNvSpPr txBox="1">
            <a:spLocks noGrp="1"/>
          </p:cNvSpPr>
          <p:nvPr>
            <p:ph type="body" sz="quarter" idx="1"/>
          </p:nvPr>
        </p:nvSpPr>
        <p:spPr>
          <a:xfrm>
            <a:off x="952500" y="1638300"/>
            <a:ext cx="109347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Line"/>
          <p:cNvSpPr/>
          <p:nvPr/>
        </p:nvSpPr>
        <p:spPr>
          <a:xfrm>
            <a:off x="952500" y="36195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Li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idx="1"/>
          </p:nvPr>
        </p:nvSpPr>
        <p:spPr>
          <a:xfrm>
            <a:off x="952500" y="4267200"/>
            <a:ext cx="22479000" cy="80518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0" name="Li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Rock formations in the turquoise waters of the Algarve, Portugal"/>
          <p:cNvSpPr>
            <a:spLocks noGrp="1"/>
          </p:cNvSpPr>
          <p:nvPr>
            <p:ph type="pic" sz="half" idx="21"/>
          </p:nvPr>
        </p:nvSpPr>
        <p:spPr>
          <a:xfrm>
            <a:off x="381000" y="4229100"/>
            <a:ext cx="11684000" cy="7789334"/>
          </a:xfrm>
          <a:prstGeom prst="rect">
            <a:avLst/>
          </a:prstGeom>
          <a:ln w="9525">
            <a:round/>
          </a:ln>
        </p:spPr>
        <p:txBody>
          <a:bodyPr lIns="91439" tIns="45719" rIns="91439" bIns="45719" anchor="t">
            <a:noAutofit/>
          </a:bodyPr>
          <a:lstStyle/>
          <a:p>
            <a:endParaRP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sz="half" idx="1"/>
          </p:nvPr>
        </p:nvSpPr>
        <p:spPr>
          <a:xfrm>
            <a:off x="12687300" y="4114800"/>
            <a:ext cx="10744200" cy="7950200"/>
          </a:xfrm>
          <a:prstGeom prst="rect">
            <a:avLst/>
          </a:prstGeom>
        </p:spPr>
        <p:txBody>
          <a:bodyPr/>
          <a:lstStyle>
            <a:lvl1pPr marL="495300" indent="-495300">
              <a:spcBef>
                <a:spcPts val="4500"/>
              </a:spcBef>
              <a:buSzPct val="30000"/>
              <a:buBlip>
                <a:blip r:embed="rId2"/>
              </a:buBlip>
              <a:defRPr sz="4200"/>
            </a:lvl1pPr>
            <a:lvl2pPr marL="990600" indent="-495300">
              <a:spcBef>
                <a:spcPts val="4500"/>
              </a:spcBef>
              <a:buSzPct val="30000"/>
              <a:buBlip>
                <a:blip r:embed="rId2"/>
              </a:buBlip>
              <a:defRPr sz="4200"/>
            </a:lvl2pPr>
            <a:lvl3pPr marL="1485900" indent="-495300">
              <a:spcBef>
                <a:spcPts val="4500"/>
              </a:spcBef>
              <a:buSzPct val="30000"/>
              <a:buBlip>
                <a:blip r:embed="rId2"/>
              </a:buBlip>
              <a:defRPr sz="4200"/>
            </a:lvl3pPr>
            <a:lvl4pPr marL="1981200" indent="-495300">
              <a:spcBef>
                <a:spcPts val="4500"/>
              </a:spcBef>
              <a:buSzPct val="30000"/>
              <a:buBlip>
                <a:blip r:embed="rId2"/>
              </a:buBlip>
              <a:defRPr sz="4200"/>
            </a:lvl4pPr>
            <a:lvl5pPr marL="2476500" indent="-495300">
              <a:spcBef>
                <a:spcPts val="4500"/>
              </a:spcBef>
              <a:buSzPct val="30000"/>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9" name="Green and yellow boat at water’s edge across from the village of Ferragudo, Portugal at duskFishing boats at sea near village at dusk in the Algarve, southern Portugal."/>
          <p:cNvSpPr>
            <a:spLocks noGrp="1"/>
          </p:cNvSpPr>
          <p:nvPr>
            <p:ph type="pic" sz="half" idx="21"/>
          </p:nvPr>
        </p:nvSpPr>
        <p:spPr>
          <a:xfrm>
            <a:off x="13208000" y="520700"/>
            <a:ext cx="10909968" cy="7277100"/>
          </a:xfrm>
          <a:prstGeom prst="rect">
            <a:avLst/>
          </a:prstGeom>
          <a:ln w="9525">
            <a:round/>
          </a:ln>
        </p:spPr>
        <p:txBody>
          <a:bodyPr lIns="91439" tIns="45719" rIns="91439" bIns="45719" anchor="t">
            <a:noAutofit/>
          </a:bodyPr>
          <a:lstStyle/>
          <a:p>
            <a:endParaRPr/>
          </a:p>
        </p:txBody>
      </p:sp>
      <p:sp>
        <p:nvSpPr>
          <p:cNvPr id="90" name="Rock formations in the turquoise waters of the Algarve, Portugal"/>
          <p:cNvSpPr>
            <a:spLocks noGrp="1"/>
          </p:cNvSpPr>
          <p:nvPr>
            <p:ph type="pic" sz="half" idx="22"/>
          </p:nvPr>
        </p:nvSpPr>
        <p:spPr>
          <a:xfrm>
            <a:off x="13208000" y="6146800"/>
            <a:ext cx="10160000" cy="6773334"/>
          </a:xfrm>
          <a:prstGeom prst="rect">
            <a:avLst/>
          </a:prstGeom>
          <a:ln w="9525">
            <a:round/>
          </a:ln>
        </p:spPr>
        <p:txBody>
          <a:bodyPr lIns="91439" tIns="45719" rIns="91439" bIns="45719" anchor="t">
            <a:noAutofit/>
          </a:bodyPr>
          <a:lstStyle/>
          <a:p>
            <a:endParaRPr/>
          </a:p>
        </p:txBody>
      </p:sp>
      <p:sp>
        <p:nvSpPr>
          <p:cNvPr id="91" name="Lighthouse in Portugal with coastal rock formations in the foreground overlooking the ocean at sunset "/>
          <p:cNvSpPr>
            <a:spLocks noGrp="1"/>
          </p:cNvSpPr>
          <p:nvPr>
            <p:ph type="pic" idx="23"/>
          </p:nvPr>
        </p:nvSpPr>
        <p:spPr>
          <a:xfrm>
            <a:off x="742138" y="-1391145"/>
            <a:ext cx="11855474" cy="17703801"/>
          </a:xfrm>
          <a:prstGeom prst="rect">
            <a:avLst/>
          </a:prstGeom>
          <a:ln w="9525">
            <a:round/>
          </a:ln>
        </p:spPr>
        <p:txBody>
          <a:bodyPr lIns="91439" tIns="45719" rIns="91439" bIns="45719" anchor="t">
            <a:noAutofit/>
          </a:bodyPr>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Line"/>
          <p:cNvSpPr/>
          <p:nvPr/>
        </p:nvSpPr>
        <p:spPr>
          <a:xfrm>
            <a:off x="952500" y="13004800"/>
            <a:ext cx="22479000" cy="0"/>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952500" y="7112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Body Level One…"/>
          <p:cNvSpPr txBox="1">
            <a:spLocks noGrp="1"/>
          </p:cNvSpPr>
          <p:nvPr>
            <p:ph type="body" idx="1"/>
          </p:nvPr>
        </p:nvSpPr>
        <p:spPr>
          <a:xfrm>
            <a:off x="952500" y="1384300"/>
            <a:ext cx="22479000" cy="1094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952500" y="838200"/>
            <a:ext cx="22479000" cy="267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6" name="Slide Number"/>
          <p:cNvSpPr txBox="1">
            <a:spLocks noGrp="1"/>
          </p:cNvSpPr>
          <p:nvPr>
            <p:ph type="sldNum" sz="quarter" idx="2"/>
          </p:nvPr>
        </p:nvSpPr>
        <p:spPr>
          <a:xfrm>
            <a:off x="22923500" y="12319000"/>
            <a:ext cx="419100"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1pPr>
      <a:lvl2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2pPr>
      <a:lvl3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3pPr>
      <a:lvl4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4pPr>
      <a:lvl5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5pPr>
      <a:lvl6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6pPr>
      <a:lvl7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7pPr>
      <a:lvl8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8pPr>
      <a:lvl9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9pPr>
    </p:titleStyle>
    <p:bodyStyle>
      <a:lvl1pPr marL="571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1pPr>
      <a:lvl2pPr marL="1143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2pPr>
      <a:lvl3pPr marL="1714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3pPr>
      <a:lvl4pPr marL="2286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4pPr>
      <a:lvl5pPr marL="2857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5pPr>
      <a:lvl6pPr marL="3429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6pPr>
      <a:lvl7pPr marL="4000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7pPr>
      <a:lvl8pPr marL="4572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8pPr>
      <a:lvl9pPr marL="5143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4.xml"/><Relationship Id="rId6" Type="http://schemas.openxmlformats.org/officeDocument/2006/relationships/hyperlink" Target="https://fsi.nic.in/scheme-of-classification" TargetMode="External"/><Relationship Id="rId5" Type="http://schemas.openxmlformats.org/officeDocument/2006/relationships/image" Target="../media/image10.png"/><Relationship Id="rId4" Type="http://schemas.openxmlformats.org/officeDocument/2006/relationships/image" Target="../media/image9.tif"/></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app/profile/arav.sood/viz/ForestCover2011/Dashboard1?publish=yes"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stretch>
            <a:fillRect/>
          </a:stretch>
        </p:blipFill>
        <p:spPr>
          <a:xfrm>
            <a:off x="4496369" y="1566395"/>
            <a:ext cx="19277536" cy="10091872"/>
          </a:xfrm>
          <a:prstGeom prst="rect">
            <a:avLst/>
          </a:prstGeom>
          <a:ln w="12700">
            <a:miter lim="400000"/>
          </a:ln>
        </p:spPr>
      </p:pic>
      <p:sp>
        <p:nvSpPr>
          <p:cNvPr id="126" name="STATE-WISE  FOREST COVER  IN  INDIA"/>
          <p:cNvSpPr txBox="1">
            <a:spLocks noGrp="1"/>
          </p:cNvSpPr>
          <p:nvPr>
            <p:ph type="title"/>
          </p:nvPr>
        </p:nvSpPr>
        <p:spPr>
          <a:xfrm>
            <a:off x="454867" y="6007599"/>
            <a:ext cx="19106559" cy="1700802"/>
          </a:xfrm>
          <a:prstGeom prst="rect">
            <a:avLst/>
          </a:prstGeom>
          <a:gradFill>
            <a:gsLst>
              <a:gs pos="0">
                <a:srgbClr val="E2DAB2">
                  <a:alpha val="80000"/>
                </a:srgbClr>
              </a:gs>
              <a:gs pos="100000">
                <a:srgbClr val="E1D5AA">
                  <a:alpha val="80000"/>
                </a:srgbClr>
              </a:gs>
            </a:gsLst>
            <a:lin ang="5400000"/>
          </a:gradFill>
          <a:ln>
            <a:solidFill>
              <a:srgbClr val="A39E97"/>
            </a:solidFill>
          </a:ln>
        </p:spPr>
        <p:txBody>
          <a:bodyPr/>
          <a:lstStyle>
            <a:lvl1pPr algn="ctr">
              <a:lnSpc>
                <a:spcPct val="100000"/>
              </a:lnSpc>
              <a:defRPr sz="6900" b="1" cap="none">
                <a:solidFill>
                  <a:srgbClr val="000000"/>
                </a:solidFill>
                <a:latin typeface="Didot"/>
                <a:ea typeface="Didot"/>
                <a:cs typeface="Didot"/>
                <a:sym typeface="Didot"/>
              </a:defRPr>
            </a:lvl1pPr>
          </a:lstStyle>
          <a:p>
            <a:r>
              <a:t>STATE-WISE  FOREST COVER  IN  INDIA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ONCLUSION"/>
          <p:cNvSpPr txBox="1">
            <a:spLocks noGrp="1"/>
          </p:cNvSpPr>
          <p:nvPr>
            <p:ph type="title"/>
          </p:nvPr>
        </p:nvSpPr>
        <p:spPr>
          <a:xfrm>
            <a:off x="691835" y="947797"/>
            <a:ext cx="13538036" cy="1191943"/>
          </a:xfrm>
          <a:prstGeom prst="rect">
            <a:avLst/>
          </a:prstGeom>
        </p:spPr>
        <p:txBody>
          <a:bodyPr/>
          <a:lstStyle>
            <a:lvl1pPr defTabSz="511809">
              <a:defRPr sz="6819">
                <a:latin typeface="Didot"/>
                <a:ea typeface="Didot"/>
                <a:cs typeface="Didot"/>
                <a:sym typeface="Didot"/>
              </a:defRPr>
            </a:lvl1pPr>
          </a:lstStyle>
          <a:p>
            <a:r>
              <a:t>CONCLUSION</a:t>
            </a:r>
          </a:p>
        </p:txBody>
      </p:sp>
      <p:sp>
        <p:nvSpPr>
          <p:cNvPr id="170" name="- More than half of the states have a total forest cover less than the average forest cover"/>
          <p:cNvSpPr txBox="1"/>
          <p:nvPr/>
        </p:nvSpPr>
        <p:spPr>
          <a:xfrm>
            <a:off x="446136" y="3624255"/>
            <a:ext cx="21867268" cy="786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Didot"/>
                <a:ea typeface="Didot"/>
                <a:cs typeface="Didot"/>
                <a:sym typeface="Didot"/>
              </a:defRPr>
            </a:lvl1pPr>
          </a:lstStyle>
          <a:p>
            <a:r>
              <a:t>- More than half of the states have a total forest cover less than the average forest cover</a:t>
            </a:r>
          </a:p>
        </p:txBody>
      </p:sp>
      <p:sp>
        <p:nvSpPr>
          <p:cNvPr id="171" name="- According to research, FSI has been criticized about the approach with which it measures forest cover, i.e., its decision to include wooded parks, private timber forests, etc."/>
          <p:cNvSpPr txBox="1"/>
          <p:nvPr/>
        </p:nvSpPr>
        <p:spPr>
          <a:xfrm>
            <a:off x="2231864" y="5023085"/>
            <a:ext cx="18847366"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400">
                <a:latin typeface="Didot"/>
                <a:ea typeface="Didot"/>
                <a:cs typeface="Didot"/>
                <a:sym typeface="Didot"/>
              </a:defRPr>
            </a:lvl1pPr>
          </a:lstStyle>
          <a:p>
            <a:r>
              <a:rPr dirty="0"/>
              <a:t>- According to research, FSI has been criticized about the approach with which it measures forest cover, i.e., its decision to include wooded parks, private timber forests, etc. </a:t>
            </a:r>
          </a:p>
        </p:txBody>
      </p:sp>
      <p:sp>
        <p:nvSpPr>
          <p:cNvPr id="172" name="-Experts claim that India is actually losing its forest cover , disproportionately so in certain states, where there is a policy emphasis on “development”"/>
          <p:cNvSpPr txBox="1"/>
          <p:nvPr/>
        </p:nvSpPr>
        <p:spPr>
          <a:xfrm>
            <a:off x="2231864" y="8156355"/>
            <a:ext cx="20920308" cy="2183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4400">
                <a:latin typeface="Didot"/>
                <a:ea typeface="Didot"/>
                <a:cs typeface="Didot"/>
                <a:sym typeface="Didot"/>
              </a:defRPr>
            </a:pPr>
            <a:r>
              <a:rPr dirty="0"/>
              <a:t>-Experts claim that India is actually losing its forest cover , disproportionately so in certain states, where there is a policy emphasis on “development”</a:t>
            </a:r>
          </a:p>
          <a:p>
            <a:pPr>
              <a:defRPr sz="4400">
                <a:latin typeface="Didot"/>
                <a:ea typeface="Didot"/>
                <a:cs typeface="Didot"/>
                <a:sym typeface="Didot"/>
              </a:defRPr>
            </a:pPr>
            <a:r>
              <a:rPr dirty="0"/>
              <a:t> </a:t>
            </a:r>
          </a:p>
        </p:txBody>
      </p:sp>
      <p:sp>
        <p:nvSpPr>
          <p:cNvPr id="173" name="-Data analysis also involves questioning the source of the data and the legitimacy of the data involved"/>
          <p:cNvSpPr txBox="1"/>
          <p:nvPr/>
        </p:nvSpPr>
        <p:spPr>
          <a:xfrm>
            <a:off x="446136" y="10427559"/>
            <a:ext cx="22662026" cy="218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4400">
                <a:latin typeface="Didot"/>
                <a:ea typeface="Didot"/>
                <a:cs typeface="Didot"/>
                <a:sym typeface="Didot"/>
              </a:defRPr>
            </a:pPr>
            <a:r>
              <a:rPr dirty="0"/>
              <a:t>-Data analysis also involves questioning the source of the data and the legitimacy of the data involved </a:t>
            </a:r>
          </a:p>
          <a:p>
            <a:pPr>
              <a:defRPr sz="4400">
                <a:latin typeface="Didot"/>
                <a:ea typeface="Didot"/>
                <a:cs typeface="Didot"/>
                <a:sym typeface="Didot"/>
              </a:defRPr>
            </a:pPr>
            <a:r>
              <a:rPr dirty="0"/>
              <a:t> </a:t>
            </a:r>
          </a:p>
        </p:txBody>
      </p:sp>
      <p:sp>
        <p:nvSpPr>
          <p:cNvPr id="174" name="Our Learnings"/>
          <p:cNvSpPr txBox="1"/>
          <p:nvPr/>
        </p:nvSpPr>
        <p:spPr>
          <a:xfrm>
            <a:off x="844302" y="1919269"/>
            <a:ext cx="277512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Our Learnings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We don’t inherit the Earth from our ancestors - we borrow it from our children.”"/>
          <p:cNvSpPr txBox="1"/>
          <p:nvPr/>
        </p:nvSpPr>
        <p:spPr>
          <a:xfrm>
            <a:off x="1515508" y="6232887"/>
            <a:ext cx="21027582" cy="774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20000"/>
              </a:lnSpc>
              <a:defRPr sz="4300"/>
            </a:pPr>
            <a:r>
              <a:t>“</a:t>
            </a:r>
            <a:r>
              <a:rPr>
                <a:latin typeface="Didot"/>
                <a:ea typeface="Didot"/>
                <a:cs typeface="Didot"/>
                <a:sym typeface="Didot"/>
              </a:rPr>
              <a:t>We don’t inherit the Earth from our ancestors - we borrow it from our children.</a:t>
            </a:r>
            <a:r>
              <a:t>”</a:t>
            </a:r>
          </a:p>
        </p:txBody>
      </p:sp>
      <p:sp>
        <p:nvSpPr>
          <p:cNvPr id="129" name="Native American Proverb"/>
          <p:cNvSpPr txBox="1"/>
          <p:nvPr/>
        </p:nvSpPr>
        <p:spPr>
          <a:xfrm>
            <a:off x="17211571" y="7102026"/>
            <a:ext cx="5297566" cy="612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defRPr sz="3200">
                <a:latin typeface="Didot"/>
                <a:ea typeface="Didot"/>
                <a:cs typeface="Didot"/>
                <a:sym typeface="Didot"/>
              </a:defRPr>
            </a:lvl1pPr>
          </a:lstStyle>
          <a:p>
            <a:pPr>
              <a:defRPr>
                <a:latin typeface="+mn-lt"/>
                <a:ea typeface="+mn-ea"/>
                <a:cs typeface="+mn-cs"/>
                <a:sym typeface="Gill Sans"/>
              </a:defRPr>
            </a:pPr>
            <a:r>
              <a:rPr>
                <a:latin typeface="Didot"/>
                <a:ea typeface="Didot"/>
                <a:cs typeface="Didot"/>
                <a:sym typeface="Didot"/>
              </a:rPr>
              <a:t>Native American Proverb</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ATA COLLECTION"/>
          <p:cNvSpPr txBox="1">
            <a:spLocks noGrp="1"/>
          </p:cNvSpPr>
          <p:nvPr>
            <p:ph type="title"/>
          </p:nvPr>
        </p:nvSpPr>
        <p:spPr>
          <a:xfrm>
            <a:off x="691835" y="947797"/>
            <a:ext cx="12365247" cy="1301857"/>
          </a:xfrm>
          <a:prstGeom prst="rect">
            <a:avLst/>
          </a:prstGeom>
        </p:spPr>
        <p:txBody>
          <a:bodyPr/>
          <a:lstStyle>
            <a:lvl1pPr defTabSz="569594">
              <a:defRPr sz="7590">
                <a:latin typeface="Didot"/>
                <a:ea typeface="Didot"/>
                <a:cs typeface="Didot"/>
                <a:sym typeface="Didot"/>
              </a:defRPr>
            </a:lvl1pPr>
          </a:lstStyle>
          <a:p>
            <a:r>
              <a:t>DATA COLLECTION</a:t>
            </a:r>
          </a:p>
        </p:txBody>
      </p:sp>
      <p:sp>
        <p:nvSpPr>
          <p:cNvPr id="132" name="- Forest cover data is collected through satellite imagery by Forest Survey of India (FSI)"/>
          <p:cNvSpPr txBox="1"/>
          <p:nvPr/>
        </p:nvSpPr>
        <p:spPr>
          <a:xfrm>
            <a:off x="906823" y="3965155"/>
            <a:ext cx="22194165" cy="786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Didot"/>
                <a:ea typeface="Didot"/>
                <a:cs typeface="Didot"/>
                <a:sym typeface="Didot"/>
              </a:defRPr>
            </a:lvl1pPr>
          </a:lstStyle>
          <a:p>
            <a:r>
              <a:t>- Forest cover data is collected through satellite imagery by Forest Survey of India (FSI) </a:t>
            </a:r>
          </a:p>
        </p:txBody>
      </p:sp>
      <p:sp>
        <p:nvSpPr>
          <p:cNvPr id="133" name="Algorithms are used to classify captured images (and therefore forests) in appropriate categories"/>
          <p:cNvSpPr txBox="1"/>
          <p:nvPr/>
        </p:nvSpPr>
        <p:spPr>
          <a:xfrm>
            <a:off x="764404" y="5309920"/>
            <a:ext cx="22479001" cy="2183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546652" indent="-546652">
              <a:buClr>
                <a:srgbClr val="BEBEBE"/>
              </a:buClr>
              <a:buSzPct val="125000"/>
              <a:buChar char="-"/>
              <a:defRPr sz="4400">
                <a:latin typeface="Didot"/>
                <a:ea typeface="Didot"/>
                <a:cs typeface="Didot"/>
                <a:sym typeface="Didot"/>
              </a:defRPr>
            </a:lvl1pPr>
          </a:lstStyle>
          <a:p>
            <a:r>
              <a:t>Algorithms are used to classify captured images (and therefore forests) in appropriate categories</a:t>
            </a:r>
          </a:p>
        </p:txBody>
      </p:sp>
      <p:sp>
        <p:nvSpPr>
          <p:cNvPr id="134" name="Text"/>
          <p:cNvSpPr txBox="1"/>
          <p:nvPr/>
        </p:nvSpPr>
        <p:spPr>
          <a:xfrm>
            <a:off x="10854864" y="6708821"/>
            <a:ext cx="269647" cy="786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Didot"/>
                <a:ea typeface="Didot"/>
                <a:cs typeface="Didot"/>
                <a:sym typeface="Didot"/>
              </a:defRPr>
            </a:lvl1pPr>
          </a:lstStyle>
          <a:p>
            <a:r>
              <a:t> </a:t>
            </a:r>
          </a:p>
        </p:txBody>
      </p:sp>
      <p:grpSp>
        <p:nvGrpSpPr>
          <p:cNvPr id="137" name="Screenshot 2022-04-28 at 6.07.37 PM.png"/>
          <p:cNvGrpSpPr/>
          <p:nvPr/>
        </p:nvGrpSpPr>
        <p:grpSpPr>
          <a:xfrm>
            <a:off x="8390247" y="7052649"/>
            <a:ext cx="7603506" cy="5212667"/>
            <a:chOff x="0" y="0"/>
            <a:chExt cx="7603505" cy="5212665"/>
          </a:xfrm>
        </p:grpSpPr>
        <p:pic>
          <p:nvPicPr>
            <p:cNvPr id="136" name="Screenshot 2022-04-28 at 6.07.37 PM.png" descr="Screenshot 2022-04-28 at 6.07.37 PM.png"/>
            <p:cNvPicPr>
              <a:picLocks noChangeAspect="1"/>
            </p:cNvPicPr>
            <p:nvPr/>
          </p:nvPicPr>
          <p:blipFill>
            <a:blip r:embed="rId2"/>
            <a:srcRect l="20544" t="49177" r="60435" b="30605"/>
            <a:stretch>
              <a:fillRect/>
            </a:stretch>
          </p:blipFill>
          <p:spPr>
            <a:xfrm>
              <a:off x="127000" y="88900"/>
              <a:ext cx="7349506" cy="4882467"/>
            </a:xfrm>
            <a:prstGeom prst="rect">
              <a:avLst/>
            </a:prstGeom>
            <a:ln>
              <a:noFill/>
            </a:ln>
            <a:effectLst/>
          </p:spPr>
        </p:pic>
        <p:pic>
          <p:nvPicPr>
            <p:cNvPr id="135" name="Screenshot 2022-04-28 at 6.07.37 PM.png" descr="Screenshot 2022-04-28 at 6.07.37 PM.png"/>
            <p:cNvPicPr>
              <a:picLocks/>
            </p:cNvPicPr>
            <p:nvPr/>
          </p:nvPicPr>
          <p:blipFill>
            <a:blip r:embed="rId3"/>
            <a:stretch>
              <a:fillRect/>
            </a:stretch>
          </p:blipFill>
          <p:spPr>
            <a:xfrm>
              <a:off x="-1" y="0"/>
              <a:ext cx="7603507" cy="5212666"/>
            </a:xfrm>
            <a:prstGeom prst="rect">
              <a:avLst/>
            </a:prstGeom>
            <a:effectLst/>
          </p:spPr>
        </p:pic>
      </p:grpSp>
      <p:sp>
        <p:nvSpPr>
          <p:cNvPr id="138" name="- How is forest cover defined in this dataset?"/>
          <p:cNvSpPr txBox="1"/>
          <p:nvPr/>
        </p:nvSpPr>
        <p:spPr>
          <a:xfrm>
            <a:off x="6313212" y="2714060"/>
            <a:ext cx="11381385" cy="786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Didot"/>
                <a:ea typeface="Didot"/>
                <a:cs typeface="Didot"/>
                <a:sym typeface="Didot"/>
              </a:defRPr>
            </a:lvl1pPr>
          </a:lstStyle>
          <a:p>
            <a:r>
              <a:t>- How is forest cover defined in this dataset?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UNDERSTANDING THE VARIABLES"/>
          <p:cNvSpPr txBox="1">
            <a:spLocks noGrp="1"/>
          </p:cNvSpPr>
          <p:nvPr>
            <p:ph type="title"/>
          </p:nvPr>
        </p:nvSpPr>
        <p:spPr>
          <a:xfrm>
            <a:off x="691835" y="947797"/>
            <a:ext cx="19824885" cy="1916239"/>
          </a:xfrm>
          <a:prstGeom prst="rect">
            <a:avLst/>
          </a:prstGeom>
        </p:spPr>
        <p:txBody>
          <a:bodyPr/>
          <a:lstStyle>
            <a:lvl1pPr defTabSz="445770">
              <a:defRPr sz="5940">
                <a:latin typeface="Didot"/>
                <a:ea typeface="Didot"/>
                <a:cs typeface="Didot"/>
                <a:sym typeface="Didot"/>
              </a:defRPr>
            </a:lvl1pPr>
          </a:lstStyle>
          <a:p>
            <a:r>
              <a:t>UNDERSTANDING THE VARIABLES</a:t>
            </a:r>
          </a:p>
        </p:txBody>
      </p:sp>
      <p:sp>
        <p:nvSpPr>
          <p:cNvPr id="141" name="VERY DENSE: All Lands with tree cover of canopy density of 70% and above (in sq. km)…"/>
          <p:cNvSpPr txBox="1">
            <a:spLocks noGrp="1"/>
          </p:cNvSpPr>
          <p:nvPr>
            <p:ph type="body" sz="half" idx="1"/>
          </p:nvPr>
        </p:nvSpPr>
        <p:spPr>
          <a:xfrm>
            <a:off x="823176" y="4417154"/>
            <a:ext cx="12697058" cy="7676706"/>
          </a:xfrm>
          <a:prstGeom prst="rect">
            <a:avLst/>
          </a:prstGeom>
        </p:spPr>
        <p:txBody>
          <a:bodyPr/>
          <a:lstStyle/>
          <a:p>
            <a:pPr defTabSz="817244">
              <a:lnSpc>
                <a:spcPct val="100000"/>
              </a:lnSpc>
              <a:spcBef>
                <a:spcPts val="5800"/>
              </a:spcBef>
              <a:defRPr sz="3366">
                <a:latin typeface="Times Roman"/>
                <a:ea typeface="Times Roman"/>
                <a:cs typeface="Times Roman"/>
                <a:sym typeface="Times Roman"/>
              </a:defRPr>
            </a:pPr>
            <a:r>
              <a:rPr b="1"/>
              <a:t>VERY DENSE:</a:t>
            </a:r>
            <a:r>
              <a:t> All Lands with tree cover of canopy density of 70% and above (in sq. km)</a:t>
            </a:r>
          </a:p>
          <a:p>
            <a:pPr defTabSz="817244">
              <a:lnSpc>
                <a:spcPct val="100000"/>
              </a:lnSpc>
              <a:spcBef>
                <a:spcPts val="5800"/>
              </a:spcBef>
              <a:defRPr sz="3366">
                <a:latin typeface="Times Roman"/>
                <a:ea typeface="Times Roman"/>
                <a:cs typeface="Times Roman"/>
                <a:sym typeface="Times Roman"/>
              </a:defRPr>
            </a:pPr>
            <a:r>
              <a:rPr b="1"/>
              <a:t>MODERATELY DENSE:</a:t>
            </a:r>
            <a:r>
              <a:t> All lands with tree cover of canopy density between 40% and 70% above (in sq. km)</a:t>
            </a:r>
          </a:p>
          <a:p>
            <a:pPr defTabSz="817244">
              <a:lnSpc>
                <a:spcPct val="100000"/>
              </a:lnSpc>
              <a:spcBef>
                <a:spcPts val="5800"/>
              </a:spcBef>
              <a:defRPr sz="3366">
                <a:latin typeface="Times Roman"/>
                <a:ea typeface="Times Roman"/>
                <a:cs typeface="Times Roman"/>
                <a:sym typeface="Times Roman"/>
              </a:defRPr>
            </a:pPr>
            <a:r>
              <a:rPr b="1"/>
              <a:t>OPEN FOREST: </a:t>
            </a:r>
            <a:r>
              <a:t>All lands with tree cover of canopy density between 10% and 40% (in sq. km)</a:t>
            </a:r>
          </a:p>
          <a:p>
            <a:pPr defTabSz="817244">
              <a:lnSpc>
                <a:spcPct val="100000"/>
              </a:lnSpc>
              <a:spcBef>
                <a:spcPts val="5800"/>
              </a:spcBef>
              <a:defRPr sz="3366">
                <a:latin typeface="Times Roman"/>
                <a:ea typeface="Times Roman"/>
                <a:cs typeface="Times Roman"/>
                <a:sym typeface="Times Roman"/>
              </a:defRPr>
            </a:pPr>
            <a:r>
              <a:rPr b="1"/>
              <a:t>REAL CHANGE:</a:t>
            </a:r>
            <a:r>
              <a:t> Change in tree cover between 2009 and 2011</a:t>
            </a:r>
          </a:p>
          <a:p>
            <a:pPr defTabSz="817244">
              <a:lnSpc>
                <a:spcPct val="100000"/>
              </a:lnSpc>
              <a:spcBef>
                <a:spcPts val="5800"/>
              </a:spcBef>
              <a:defRPr sz="3366">
                <a:latin typeface="Times Roman"/>
                <a:ea typeface="Times Roman"/>
                <a:cs typeface="Times Roman"/>
                <a:sym typeface="Times Roman"/>
              </a:defRPr>
            </a:pPr>
            <a:r>
              <a:rPr b="1"/>
              <a:t>GEOGRAPHICAL AREA:</a:t>
            </a:r>
            <a:r>
              <a:t> Total geographical area of state </a:t>
            </a:r>
          </a:p>
        </p:txBody>
      </p:sp>
      <p:grpSp>
        <p:nvGrpSpPr>
          <p:cNvPr id="144" name="Image"/>
          <p:cNvGrpSpPr/>
          <p:nvPr/>
        </p:nvGrpSpPr>
        <p:grpSpPr>
          <a:xfrm>
            <a:off x="14231275" y="849349"/>
            <a:ext cx="8437201" cy="4933251"/>
            <a:chOff x="0" y="0"/>
            <a:chExt cx="8437199" cy="4933249"/>
          </a:xfrm>
        </p:grpSpPr>
        <p:pic>
          <p:nvPicPr>
            <p:cNvPr id="143" name="Image" descr="Image"/>
            <p:cNvPicPr>
              <a:picLocks noChangeAspect="1"/>
            </p:cNvPicPr>
            <p:nvPr/>
          </p:nvPicPr>
          <p:blipFill>
            <a:blip r:embed="rId2"/>
            <a:stretch>
              <a:fillRect/>
            </a:stretch>
          </p:blipFill>
          <p:spPr>
            <a:xfrm>
              <a:off x="127000" y="88900"/>
              <a:ext cx="8183200" cy="4603050"/>
            </a:xfrm>
            <a:prstGeom prst="rect">
              <a:avLst/>
            </a:prstGeom>
            <a:ln>
              <a:noFill/>
            </a:ln>
            <a:effectLst/>
          </p:spPr>
        </p:pic>
        <p:pic>
          <p:nvPicPr>
            <p:cNvPr id="142" name="Image" descr="Image"/>
            <p:cNvPicPr>
              <a:picLocks/>
            </p:cNvPicPr>
            <p:nvPr/>
          </p:nvPicPr>
          <p:blipFill>
            <a:blip r:embed="rId3"/>
            <a:stretch>
              <a:fillRect/>
            </a:stretch>
          </p:blipFill>
          <p:spPr>
            <a:xfrm>
              <a:off x="0" y="0"/>
              <a:ext cx="8437200" cy="4933250"/>
            </a:xfrm>
            <a:prstGeom prst="rect">
              <a:avLst/>
            </a:prstGeom>
            <a:effectLst/>
          </p:spPr>
        </p:pic>
      </p:grpSp>
      <p:grpSp>
        <p:nvGrpSpPr>
          <p:cNvPr id="147" name="Image"/>
          <p:cNvGrpSpPr/>
          <p:nvPr/>
        </p:nvGrpSpPr>
        <p:grpSpPr>
          <a:xfrm>
            <a:off x="14231275" y="7160367"/>
            <a:ext cx="8437201" cy="5448083"/>
            <a:chOff x="0" y="0"/>
            <a:chExt cx="8437199" cy="5448081"/>
          </a:xfrm>
        </p:grpSpPr>
        <p:pic>
          <p:nvPicPr>
            <p:cNvPr id="146" name="Image" descr="Image"/>
            <p:cNvPicPr>
              <a:picLocks/>
            </p:cNvPicPr>
            <p:nvPr/>
          </p:nvPicPr>
          <p:blipFill>
            <a:blip r:embed="rId4"/>
            <a:stretch>
              <a:fillRect/>
            </a:stretch>
          </p:blipFill>
          <p:spPr>
            <a:xfrm>
              <a:off x="127000" y="88900"/>
              <a:ext cx="8183200" cy="5117882"/>
            </a:xfrm>
            <a:prstGeom prst="rect">
              <a:avLst/>
            </a:prstGeom>
            <a:ln>
              <a:noFill/>
            </a:ln>
            <a:effectLst/>
          </p:spPr>
        </p:pic>
        <p:pic>
          <p:nvPicPr>
            <p:cNvPr id="145" name="Image" descr="Image"/>
            <p:cNvPicPr>
              <a:picLocks/>
            </p:cNvPicPr>
            <p:nvPr/>
          </p:nvPicPr>
          <p:blipFill>
            <a:blip r:embed="rId5"/>
            <a:stretch>
              <a:fillRect/>
            </a:stretch>
          </p:blipFill>
          <p:spPr>
            <a:xfrm>
              <a:off x="0" y="0"/>
              <a:ext cx="8437200" cy="5448082"/>
            </a:xfrm>
            <a:prstGeom prst="rect">
              <a:avLst/>
            </a:prstGeom>
            <a:effectLst/>
          </p:spPr>
        </p:pic>
      </p:grpSp>
      <p:sp>
        <p:nvSpPr>
          <p:cNvPr id="148" name="Very Dense Forest Cover…"/>
          <p:cNvSpPr txBox="1"/>
          <p:nvPr/>
        </p:nvSpPr>
        <p:spPr>
          <a:xfrm>
            <a:off x="14326007" y="5880933"/>
            <a:ext cx="10934701" cy="118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120000"/>
              </a:lnSpc>
              <a:defRPr sz="3200"/>
            </a:lvl1pPr>
            <a:lvl2pPr algn="l">
              <a:lnSpc>
                <a:spcPct val="120000"/>
              </a:lnSpc>
              <a:defRPr sz="3200"/>
            </a:lvl2pPr>
          </a:lstStyle>
          <a:p>
            <a:r>
              <a:t>Very Dense Forest Cover</a:t>
            </a:r>
          </a:p>
          <a:p>
            <a:pPr lvl="1"/>
            <a:r>
              <a:t>                                    Moderately Dense Cover</a:t>
            </a:r>
          </a:p>
        </p:txBody>
      </p:sp>
      <p:sp>
        <p:nvSpPr>
          <p:cNvPr id="149" name="Forest Cover refers to all lands more than one hectare in area, with a tree canopy density of more than 10 percent irrespective of ownership and legal status. Such lands may not necessarily be a recorded forest area"/>
          <p:cNvSpPr txBox="1"/>
          <p:nvPr/>
        </p:nvSpPr>
        <p:spPr>
          <a:xfrm>
            <a:off x="1069099" y="2223513"/>
            <a:ext cx="12205212"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2700">
                <a:solidFill>
                  <a:srgbClr val="212529"/>
                </a:solidFill>
                <a:latin typeface="Times Roman"/>
                <a:ea typeface="Times Roman"/>
                <a:cs typeface="Times Roman"/>
                <a:sym typeface="Times Roman"/>
              </a:defRPr>
            </a:pPr>
            <a:r>
              <a:rPr i="1"/>
              <a:t>Forest</a:t>
            </a:r>
            <a:r>
              <a:t> </a:t>
            </a:r>
            <a:r>
              <a:rPr i="1"/>
              <a:t>Cover</a:t>
            </a:r>
            <a:r>
              <a:t> refers to all lands more than one hectare in area, with a tree canopy density of more than 10 percent irrespective of ownership and legal status. Such lands may not necessarily be a recorded </a:t>
            </a:r>
            <a:r>
              <a:rPr i="1"/>
              <a:t>forest</a:t>
            </a:r>
            <a:r>
              <a:t> area</a:t>
            </a:r>
          </a:p>
        </p:txBody>
      </p:sp>
      <p:sp>
        <p:nvSpPr>
          <p:cNvPr id="150" name="Source: https://fsi.nic.in/scheme-of-classification"/>
          <p:cNvSpPr txBox="1"/>
          <p:nvPr/>
        </p:nvSpPr>
        <p:spPr>
          <a:xfrm>
            <a:off x="235813" y="12451726"/>
            <a:ext cx="10168819" cy="575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a:latin typeface="Didot"/>
                <a:ea typeface="Didot"/>
                <a:cs typeface="Didot"/>
                <a:sym typeface="Didot"/>
              </a:defRPr>
            </a:pPr>
            <a:r>
              <a:t>Source: </a:t>
            </a:r>
            <a:r>
              <a:rPr u="sng">
                <a:hlinkClick r:id="rId6"/>
              </a:rPr>
              <a:t>https://fsi.nic.in/scheme-of-classification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ouble-click to edit"/>
          <p:cNvSpPr txBox="1">
            <a:spLocks noGrp="1"/>
          </p:cNvSpPr>
          <p:nvPr>
            <p:ph type="body" sz="half" idx="1"/>
          </p:nvPr>
        </p:nvSpPr>
        <p:spPr>
          <a:xfrm>
            <a:off x="823176" y="4417154"/>
            <a:ext cx="12697058" cy="7676706"/>
          </a:xfrm>
          <a:prstGeom prst="rect">
            <a:avLst/>
          </a:prstGeom>
        </p:spPr>
        <p:txBody>
          <a:bodyPr/>
          <a:lstStyle/>
          <a:p>
            <a:pPr>
              <a:lnSpc>
                <a:spcPct val="100000"/>
              </a:lnSpc>
              <a:spcBef>
                <a:spcPts val="5900"/>
              </a:spcBef>
              <a:defRPr sz="3400" b="1">
                <a:latin typeface="Times Roman"/>
                <a:ea typeface="Times Roman"/>
                <a:cs typeface="Times Roman"/>
                <a:sym typeface="Times Roman"/>
              </a:defRPr>
            </a:pPr>
            <a:endParaRPr/>
          </a:p>
        </p:txBody>
      </p:sp>
      <p:pic>
        <p:nvPicPr>
          <p:cNvPr id="153" name="Screenshot 2022-04-28 at 10.04.43 PM.png" descr="Screenshot 2022-04-28 at 10.04.43 PM.png"/>
          <p:cNvPicPr>
            <a:picLocks noChangeAspect="1"/>
          </p:cNvPicPr>
          <p:nvPr/>
        </p:nvPicPr>
        <p:blipFill>
          <a:blip r:embed="rId2"/>
          <a:srcRect t="44088" r="61224"/>
          <a:stretch>
            <a:fillRect/>
          </a:stretch>
        </p:blipFill>
        <p:spPr>
          <a:xfrm>
            <a:off x="881308" y="199429"/>
            <a:ext cx="14941131" cy="13139434"/>
          </a:xfrm>
          <a:prstGeom prst="rect">
            <a:avLst/>
          </a:prstGeom>
          <a:ln w="12700">
            <a:miter lim="400000"/>
          </a:ln>
        </p:spPr>
      </p:pic>
      <p:sp>
        <p:nvSpPr>
          <p:cNvPr id="154" name="Questions:…"/>
          <p:cNvSpPr txBox="1"/>
          <p:nvPr/>
        </p:nvSpPr>
        <p:spPr>
          <a:xfrm>
            <a:off x="16029170" y="2062176"/>
            <a:ext cx="7934938" cy="589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300"/>
            </a:pPr>
            <a:r>
              <a:t>Questions:</a:t>
            </a:r>
          </a:p>
          <a:p>
            <a:pPr>
              <a:defRPr sz="3300"/>
            </a:pPr>
            <a:endParaRPr/>
          </a:p>
          <a:p>
            <a:pPr marL="466586" indent="-466586">
              <a:buSzPct val="100000"/>
              <a:buAutoNum type="arabicPeriod"/>
              <a:defRPr sz="3300"/>
            </a:pPr>
            <a:r>
              <a:t> Which states have the highest/lowest total forest cover? Deviation?</a:t>
            </a:r>
          </a:p>
          <a:p>
            <a:pPr marL="466586" indent="-466586">
              <a:buSzPct val="100000"/>
              <a:buAutoNum type="arabicPeriod"/>
              <a:defRPr sz="3300"/>
            </a:pPr>
            <a:endParaRPr/>
          </a:p>
          <a:p>
            <a:pPr>
              <a:defRPr sz="3300"/>
            </a:pPr>
            <a:r>
              <a:t>2.  What is the state-wise breakup of forest cover?</a:t>
            </a:r>
          </a:p>
          <a:p>
            <a:pPr>
              <a:defRPr sz="3300"/>
            </a:pPr>
            <a:endParaRPr/>
          </a:p>
          <a:p>
            <a:pPr marL="466586" indent="-466586">
              <a:buSzPct val="100000"/>
              <a:buAutoNum type="arabicPeriod" startAt="3"/>
              <a:defRPr sz="3300"/>
            </a:pPr>
            <a:r>
              <a:t>In which states have the forest cover increased/decreased the most compared to 2009?</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shot 2022-04-28 at 11.44.58 PM.png" descr="Screenshot 2022-04-28 at 11.44.58 PM.png"/>
          <p:cNvPicPr>
            <a:picLocks noChangeAspect="1"/>
          </p:cNvPicPr>
          <p:nvPr/>
        </p:nvPicPr>
        <p:blipFill>
          <a:blip r:embed="rId2"/>
          <a:stretch>
            <a:fillRect/>
          </a:stretch>
        </p:blipFill>
        <p:spPr>
          <a:xfrm>
            <a:off x="1328303" y="202518"/>
            <a:ext cx="21225014" cy="13310964"/>
          </a:xfrm>
          <a:prstGeom prst="rect">
            <a:avLst/>
          </a:prstGeom>
          <a:ln w="12700">
            <a:miter lim="400000"/>
          </a:ln>
        </p:spPr>
      </p:pic>
      <p:sp>
        <p:nvSpPr>
          <p:cNvPr id="157" name="States with highest total forest cover"/>
          <p:cNvSpPr txBox="1"/>
          <p:nvPr/>
        </p:nvSpPr>
        <p:spPr>
          <a:xfrm>
            <a:off x="2716926" y="12437587"/>
            <a:ext cx="3060335" cy="685801"/>
          </a:xfrm>
          <a:prstGeom prst="rect">
            <a:avLst/>
          </a:prstGeom>
          <a:gradFill>
            <a:gsLst>
              <a:gs pos="0">
                <a:schemeClr val="accent6"/>
              </a:gs>
              <a:gs pos="100000">
                <a:schemeClr val="accent6">
                  <a:hueOff val="64508"/>
                  <a:satOff val="3195"/>
                  <a:lumOff val="-12691"/>
                </a:schemeClr>
              </a:gs>
            </a:gsLst>
            <a:lin ang="5400000"/>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solidFill>
                  <a:srgbClr val="FFFFFF"/>
                </a:solidFill>
              </a:defRPr>
            </a:lvl1pPr>
          </a:lstStyle>
          <a:p>
            <a:r>
              <a:t>States with highest total forest cover</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Screenshot 2022-04-28 at 10.04.43 PM.png" descr="Screenshot 2022-04-28 at 10.04.43 PM.png"/>
          <p:cNvPicPr>
            <a:picLocks/>
          </p:cNvPicPr>
          <p:nvPr/>
        </p:nvPicPr>
        <p:blipFill>
          <a:blip r:embed="rId2"/>
          <a:srcRect l="42864" t="10529" r="745"/>
          <a:stretch>
            <a:fillRect/>
          </a:stretch>
        </p:blipFill>
        <p:spPr>
          <a:xfrm>
            <a:off x="5209436" y="184745"/>
            <a:ext cx="14659127" cy="13170039"/>
          </a:xfrm>
          <a:prstGeom prst="rect">
            <a:avLst/>
          </a:prstGeom>
          <a:ln w="12700">
            <a:miter lim="400000"/>
          </a:ln>
        </p:spPr>
      </p:pic>
      <p:sp>
        <p:nvSpPr>
          <p:cNvPr id="161" name="https://public.tableau.com/app/profile/arav.sood/viz/ForestCover2011/Dashboard1?publish=yes"/>
          <p:cNvSpPr txBox="1"/>
          <p:nvPr/>
        </p:nvSpPr>
        <p:spPr>
          <a:xfrm>
            <a:off x="11402206" y="13145492"/>
            <a:ext cx="1265948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u="sng">
                <a:hlinkClick r:id="rId3"/>
              </a:defRPr>
            </a:lvl1pPr>
          </a:lstStyle>
          <a:p>
            <a:pPr>
              <a:defRPr u="none"/>
            </a:pPr>
            <a:r>
              <a:rPr u="sng">
                <a:hlinkClick r:id="rId3"/>
              </a:rPr>
              <a:t>https://public.tableau.com/app/profile/arav.sood/viz/ForestCover2011/Dashboard1?publish=yes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Screenshot 2022-04-28 at 10.25.03 PM.png" descr="Screenshot 2022-04-28 at 10.25.03 PM.png"/>
          <p:cNvPicPr>
            <a:picLocks noChangeAspect="1"/>
          </p:cNvPicPr>
          <p:nvPr/>
        </p:nvPicPr>
        <p:blipFill>
          <a:blip r:embed="rId2"/>
          <a:stretch>
            <a:fillRect/>
          </a:stretch>
        </p:blipFill>
        <p:spPr>
          <a:xfrm>
            <a:off x="2202271" y="1559295"/>
            <a:ext cx="19979458" cy="11992252"/>
          </a:xfrm>
          <a:prstGeom prst="rect">
            <a:avLst/>
          </a:prstGeom>
          <a:ln w="12700">
            <a:miter lim="400000"/>
          </a:ln>
        </p:spPr>
      </p:pic>
      <p:sp>
        <p:nvSpPr>
          <p:cNvPr id="164" name="Ordered State-Wise Real Change"/>
          <p:cNvSpPr txBox="1"/>
          <p:nvPr/>
        </p:nvSpPr>
        <p:spPr>
          <a:xfrm>
            <a:off x="1043549" y="268358"/>
            <a:ext cx="14397229" cy="1248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atin typeface="Didot"/>
                <a:ea typeface="Didot"/>
                <a:cs typeface="Didot"/>
                <a:sym typeface="Didot"/>
              </a:defRPr>
            </a:lvl1pPr>
          </a:lstStyle>
          <a:p>
            <a:r>
              <a:t>Ordered State-Wise Real Change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HYPOTHESIS TESTING"/>
          <p:cNvSpPr txBox="1">
            <a:spLocks noGrp="1"/>
          </p:cNvSpPr>
          <p:nvPr>
            <p:ph type="title"/>
          </p:nvPr>
        </p:nvSpPr>
        <p:spPr>
          <a:xfrm>
            <a:off x="691835" y="947797"/>
            <a:ext cx="13538036" cy="1191943"/>
          </a:xfrm>
          <a:prstGeom prst="rect">
            <a:avLst/>
          </a:prstGeom>
        </p:spPr>
        <p:txBody>
          <a:bodyPr/>
          <a:lstStyle>
            <a:lvl1pPr defTabSz="511809">
              <a:defRPr sz="6819">
                <a:latin typeface="Didot"/>
                <a:ea typeface="Didot"/>
                <a:cs typeface="Didot"/>
                <a:sym typeface="Didot"/>
              </a:defRPr>
            </a:lvl1pPr>
          </a:lstStyle>
          <a:p>
            <a:r>
              <a:t>HYPOTHESIS TESTING</a:t>
            </a:r>
          </a:p>
        </p:txBody>
      </p:sp>
      <p:sp>
        <p:nvSpPr>
          <p:cNvPr id="167" name="Gov of India claims that the total forest cover (TFC) of India has increased. However, experts claim that the data has been masked for the purpose of meeting international CO2 benchmarks and to portray the government initiatives in good light. Let’s test"/>
          <p:cNvSpPr txBox="1"/>
          <p:nvPr/>
        </p:nvSpPr>
        <p:spPr>
          <a:xfrm>
            <a:off x="282094" y="2369986"/>
            <a:ext cx="23819811" cy="102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500"/>
            </a:pPr>
            <a:r>
              <a:t>Gov of India claims that the total forest cover (TFC) of India has increased. However, experts claim that the data has been masked for the purpose of meeting international CO2 benchmarks and to portray the government initiatives in good light. Let’s test the hypothesis that the (real) change in forest cover is less than/equal to zero:</a:t>
            </a:r>
          </a:p>
          <a:p>
            <a:pPr>
              <a:defRPr sz="3500"/>
            </a:pPr>
            <a:endParaRPr/>
          </a:p>
          <a:p>
            <a:pPr>
              <a:defRPr sz="3500"/>
            </a:pPr>
            <a:r>
              <a:t>Null: Ho: mu&lt;=0;  Alternate: H1: mu&gt; 0 (Right Tailed Test)</a:t>
            </a:r>
          </a:p>
          <a:p>
            <a:pPr>
              <a:defRPr sz="3500"/>
            </a:pPr>
            <a:r>
              <a:t>Sample average (of change in TFC) = -10.45 </a:t>
            </a:r>
          </a:p>
          <a:p>
            <a:pPr>
              <a:defRPr sz="3500"/>
            </a:pPr>
            <a:r>
              <a:t>Sample s=72.50</a:t>
            </a:r>
          </a:p>
          <a:p>
            <a:pPr>
              <a:defRPr sz="3500"/>
            </a:pPr>
            <a:r>
              <a:t>n=35</a:t>
            </a:r>
          </a:p>
          <a:p>
            <a:pPr>
              <a:defRPr sz="3500"/>
            </a:pPr>
            <a:r>
              <a:t>alpha=0.05</a:t>
            </a:r>
          </a:p>
          <a:p>
            <a:pPr>
              <a:defRPr sz="3500"/>
            </a:pPr>
            <a:endParaRPr/>
          </a:p>
          <a:p>
            <a:pPr>
              <a:defRPr sz="3500"/>
            </a:pPr>
            <a:r>
              <a:t>Since population SD is unknown, we can use t-distribution. However, n is more than 35, so z-distribution will be used. </a:t>
            </a:r>
          </a:p>
          <a:p>
            <a:pPr>
              <a:defRPr sz="3500"/>
            </a:pPr>
            <a:endParaRPr/>
          </a:p>
          <a:p>
            <a:pPr>
              <a:defRPr sz="3500"/>
            </a:pPr>
            <a:r>
              <a:t>Z-critical value=1.645 (95% CI)</a:t>
            </a:r>
          </a:p>
          <a:p>
            <a:pPr>
              <a:defRPr sz="3500"/>
            </a:pPr>
            <a:r>
              <a:t>Z statistic=-10.45/(72.50/sqrt(35))=-0.852</a:t>
            </a:r>
          </a:p>
          <a:p>
            <a:pPr>
              <a:defRPr sz="3500"/>
            </a:pPr>
            <a:r>
              <a:t>Since Z statistic is &lt; Z critical value, we do not reject the null hypothesis. </a:t>
            </a:r>
          </a:p>
          <a:p>
            <a:pPr>
              <a:defRPr sz="3500"/>
            </a:pPr>
            <a:endParaRPr/>
          </a:p>
          <a:p>
            <a:pPr>
              <a:defRPr sz="3500"/>
            </a:pPr>
            <a:r>
              <a:t>P-value=0.803 is greater than 0.05, therefore, we do not reject the null hypothesis. </a:t>
            </a:r>
          </a:p>
          <a:p>
            <a:pPr>
              <a:defRPr sz="3500"/>
            </a:pPr>
            <a:endParaRPr/>
          </a:p>
          <a:p>
            <a:pPr>
              <a:defRPr sz="3500"/>
            </a:pPr>
            <a:r>
              <a:t>Conclusion: Government of India’s claim is questionable.</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602</Words>
  <Application>Microsoft Macintosh PowerPoint</Application>
  <PresentationFormat>Custom</PresentationFormat>
  <Paragraphs>54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Didot</vt:lpstr>
      <vt:lpstr>Gill Sans</vt:lpstr>
      <vt:lpstr>Gill Sans Light</vt:lpstr>
      <vt:lpstr>Helvetica</vt:lpstr>
      <vt:lpstr>Helvetica Neue</vt:lpstr>
      <vt:lpstr>Times Roman</vt:lpstr>
      <vt:lpstr>New_Template3</vt:lpstr>
      <vt:lpstr>STATE-WISE  FOREST COVER  IN  INDIA </vt:lpstr>
      <vt:lpstr>PowerPoint Presentation</vt:lpstr>
      <vt:lpstr>DATA COLLECTION</vt:lpstr>
      <vt:lpstr>UNDERSTANDING THE VARIABLES</vt:lpstr>
      <vt:lpstr>PowerPoint Presentation</vt:lpstr>
      <vt:lpstr>PowerPoint Presentation</vt:lpstr>
      <vt:lpstr>PowerPoint Presentation</vt:lpstr>
      <vt:lpstr>PowerPoint Presentation</vt:lpstr>
      <vt:lpstr>HYPOTHESIS TESTING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STATE-WISE  FOREST COVER  IN  INDIA </dc:title>
  <cp:lastModifiedBy>Arav Sood</cp:lastModifiedBy>
  <cp:revision>1</cp:revision>
  <dcterms:modified xsi:type="dcterms:W3CDTF">2022-04-29T04:16:37Z</dcterms:modified>
</cp:coreProperties>
</file>